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70" r:id="rId11"/>
    <p:sldId id="263" r:id="rId12"/>
    <p:sldId id="267" r:id="rId13"/>
    <p:sldId id="268" r:id="rId14"/>
    <p:sldId id="269" r:id="rId15"/>
    <p:sldId id="265" r:id="rId16"/>
    <p:sldId id="266" r:id="rId17"/>
    <p:sldId id="264" r:id="rId18"/>
    <p:sldId id="272" r:id="rId19"/>
    <p:sldId id="273" r:id="rId20"/>
    <p:sldId id="274" r:id="rId21"/>
    <p:sldId id="277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3E6C9-E6EC-4436-9254-EFFFBAB4944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89311-B95E-4C8C-8CFE-DB44EE2A7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4FDA-7F9D-48E7-9C39-0BABDC3DB8B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D867-8825-47B7-8A1E-9AA73A4FF4AF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53B3-02BF-43E7-B807-20EB28877FF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0739-5D84-475D-BDE1-3AE32CA5141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8E23-6392-42CA-BE32-1DD912ED4A7B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CE74-6937-4C4D-9C45-35ED22C252EE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F933-A4E4-443F-80D6-0A64A6ABCA0B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F91C-BF54-406D-B1DD-FBFF5E50C918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127-7A64-4BD7-9191-675C496053C9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71A0-5B12-45E3-AA31-D7A41113836B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F512-34B3-4F6F-8BC4-3A0A55F7F59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03A2E-0304-4E05-B928-68F867B9E9BE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364333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Физичке основе електротерапије и електродијагностике</a:t>
            </a:r>
            <a:br>
              <a:rPr lang="ru-RU" sz="1800" dirty="0" smtClean="0"/>
            </a:br>
            <a:r>
              <a:rPr lang="ru-RU" sz="1600" dirty="0" smtClean="0"/>
              <a:t> Модул Д: Дипломирани физичар – медицинска физика </a:t>
            </a:r>
            <a:r>
              <a:rPr lang="sr-Latn-RS" sz="1800" dirty="0" smtClean="0"/>
              <a:t/>
            </a:r>
            <a:br>
              <a:rPr lang="sr-Latn-RS" sz="1800" dirty="0" smtClean="0"/>
            </a:br>
            <a:r>
              <a:rPr lang="sr-Latn-RS" sz="1800" dirty="0"/>
              <a:t/>
            </a:r>
            <a:br>
              <a:rPr lang="sr-Latn-RS" sz="1800" dirty="0"/>
            </a:br>
            <a:r>
              <a:rPr lang="sr-Cyrl-RS" sz="2800" b="1" dirty="0" smtClean="0"/>
              <a:t>ОСНОВИ ФИЗИКЕ И ЕЛЕКТРОФИЗИОЛОГИЈЕ СПРОВОДНОГ СИСТЕМА СРЦА. </a:t>
            </a:r>
            <a:br>
              <a:rPr lang="sr-Cyrl-RS" sz="2800" b="1" dirty="0" smtClean="0"/>
            </a:br>
            <a:r>
              <a:rPr lang="sr-Cyrl-RS" sz="2800" b="1" dirty="0" smtClean="0"/>
              <a:t>ЕЛЕКТРОКАРДИОГРАФИЈА.</a:t>
            </a:r>
            <a:r>
              <a:rPr lang="sr-Latn-RS" sz="2700" dirty="0" smtClean="0"/>
              <a:t/>
            </a:r>
            <a:br>
              <a:rPr lang="sr-Latn-RS" sz="2700" dirty="0" smtClean="0"/>
            </a:br>
            <a:r>
              <a:rPr lang="en-US" sz="1800" dirty="0" smtClean="0"/>
              <a:t>II </a:t>
            </a:r>
            <a:r>
              <a:rPr lang="sr-Cyrl-RS" sz="1800" dirty="0" smtClean="0"/>
              <a:t>недеља предавања и вежби</a:t>
            </a:r>
            <a:r>
              <a:rPr lang="sr-Latn-RS" sz="1800" dirty="0" smtClean="0"/>
              <a:t/>
            </a:r>
            <a:br>
              <a:rPr lang="sr-Latn-RS" sz="1800" dirty="0" smtClean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00800" cy="1681162"/>
          </a:xfrm>
        </p:spPr>
        <p:txBody>
          <a:bodyPr>
            <a:normAutofit fontScale="85000" lnSpcReduction="20000"/>
          </a:bodyPr>
          <a:lstStyle/>
          <a:p>
            <a:r>
              <a:rPr lang="sr-Cyrl-RS" b="1" dirty="0" smtClean="0">
                <a:solidFill>
                  <a:schemeClr val="tx1"/>
                </a:solidFill>
                <a:latin typeface="+mj-lt"/>
              </a:rPr>
              <a:t>Др сци.мед Јован Б Јовановић</a:t>
            </a:r>
          </a:p>
          <a:p>
            <a:r>
              <a:rPr lang="sr-Cyrl-RS" sz="2600" b="1" dirty="0" smtClean="0">
                <a:solidFill>
                  <a:schemeClr val="tx1"/>
                </a:solidFill>
                <a:latin typeface="+mj-lt"/>
              </a:rPr>
              <a:t>Специјалиста интерне медицине – кардиолог</a:t>
            </a:r>
          </a:p>
          <a:p>
            <a:r>
              <a:rPr lang="sr-Cyrl-RS" sz="2600" b="1" dirty="0" smtClean="0">
                <a:solidFill>
                  <a:schemeClr val="tx1"/>
                </a:solidFill>
                <a:latin typeface="+mj-lt"/>
              </a:rPr>
              <a:t>Одсек за исхемијске болести срца, Клиника за кардиологоију, Универзитетски Клинички центар Крагујевац</a:t>
            </a:r>
            <a:endParaRPr lang="en-US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C34F-8A25-4E16-A409-A758F795C982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Јонска основа срчаног аутоматизма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0739-5D84-475D-BDE1-3AE32CA5141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  <a:prstGeom prst="rect">
            <a:avLst/>
          </a:prstGeom>
        </p:spPr>
      </p:pic>
      <p:pic>
        <p:nvPicPr>
          <p:cNvPr id="10" name="Content Placeholder 9" descr="jonski kanal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2" y="1714489"/>
            <a:ext cx="5000660" cy="3714775"/>
          </a:xfrm>
        </p:spPr>
      </p:pic>
      <p:sp>
        <p:nvSpPr>
          <p:cNvPr id="11" name="TextBox 10"/>
          <p:cNvSpPr txBox="1"/>
          <p:nvPr/>
        </p:nvSpPr>
        <p:spPr>
          <a:xfrm>
            <a:off x="0" y="5929330"/>
            <a:ext cx="91575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500" dirty="0" smtClean="0"/>
              <a:t>Функција активације и инактивације, односно отварања и затварања натријумовог канала у срчаном мишићу</a:t>
            </a:r>
            <a:endParaRPr lang="en-US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3071802" y="1428736"/>
            <a:ext cx="321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Активациона врата (отварање)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43240" y="2928934"/>
            <a:ext cx="354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Инактивациона врата (затварање)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14480" y="5429264"/>
            <a:ext cx="1798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dirty="0" smtClean="0"/>
              <a:t>Иницијално стање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643306" y="5429264"/>
            <a:ext cx="1602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dirty="0" smtClean="0"/>
              <a:t>Деполаризација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500694" y="5429264"/>
            <a:ext cx="1575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dirty="0" smtClean="0"/>
              <a:t>Реполаризација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/>
          </a:bodyPr>
          <a:lstStyle/>
          <a:p>
            <a:r>
              <a:rPr lang="sr-Cyrl-RS" dirty="0" smtClean="0"/>
              <a:t>Акциони потенцијал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0739-5D84-475D-BDE1-3AE32CA5141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6"/>
          </a:xfrm>
        </p:spPr>
      </p:pic>
      <p:pic>
        <p:nvPicPr>
          <p:cNvPr id="8" name="Picture 7" descr="el.potenc.ćel.memb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802"/>
            <a:ext cx="5000628" cy="3857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2976" y="5786454"/>
            <a:ext cx="7342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Шема акционог потенцијала ћелија радне мускулатуре срца</a:t>
            </a:r>
          </a:p>
          <a:p>
            <a:r>
              <a:rPr lang="sr-Cyrl-RS" dirty="0" smtClean="0"/>
              <a:t>(</a:t>
            </a:r>
            <a:r>
              <a:rPr lang="sr-Cyrl-RS" sz="1200" dirty="0" smtClean="0"/>
              <a:t>из: Ламбић И.: Одабрана поглавља из срчаних аритмија анатомија и електрофизиологија, Љубљана, 1975</a:t>
            </a:r>
            <a:r>
              <a:rPr lang="sr-Cyrl-RS" dirty="0" smtClean="0"/>
              <a:t>.)</a:t>
            </a:r>
            <a:endParaRPr lang="en-US" dirty="0"/>
          </a:p>
        </p:txBody>
      </p:sp>
      <p:pic>
        <p:nvPicPr>
          <p:cNvPr id="10" name="Picture 9" descr="Иван ламбић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472" y="1928802"/>
            <a:ext cx="4000528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Autofit/>
          </a:bodyPr>
          <a:lstStyle/>
          <a:p>
            <a:r>
              <a:rPr lang="sr-Cyrl-RS" sz="3600" dirty="0" smtClean="0"/>
              <a:t>Спроводљивост електричног </a:t>
            </a:r>
            <a:r>
              <a:rPr lang="sr-Cyrl-RS" sz="3600" dirty="0" smtClean="0"/>
              <a:t>импулса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sr-Cyrl-RS" sz="3600" dirty="0" smtClean="0"/>
              <a:t>Акциона струја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0739-5D84-475D-BDE1-3AE32CA5141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8" name="Picture 7" descr="спроводјенј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000240"/>
            <a:ext cx="6429420" cy="335758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286248" y="5000636"/>
            <a:ext cx="264320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5500702"/>
            <a:ext cx="919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Срце – електрохемијски генератор: позитиван (+) и негативан (-) набој, тј. дипол (батерија)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Autofit/>
          </a:bodyPr>
          <a:lstStyle/>
          <a:p>
            <a:r>
              <a:rPr lang="sr-Cyrl-RS" sz="4000" dirty="0" smtClean="0"/>
              <a:t>Рефрактерност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0739-5D84-475D-BDE1-3AE32CA5141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0" name="TextBox 9"/>
          <p:cNvSpPr txBox="1"/>
          <p:nvPr/>
        </p:nvSpPr>
        <p:spPr>
          <a:xfrm>
            <a:off x="1" y="564357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Фазе надражљивости ћелије. </a:t>
            </a:r>
            <a:r>
              <a:rPr lang="en-US" sz="1400" dirty="0" smtClean="0"/>
              <a:t>ARP – </a:t>
            </a:r>
            <a:r>
              <a:rPr lang="sr-Cyrl-RS" sz="1400" dirty="0" smtClean="0"/>
              <a:t>апсолутно рефрактерни период; </a:t>
            </a:r>
            <a:r>
              <a:rPr lang="en-US" sz="1400" dirty="0" smtClean="0"/>
              <a:t>ERP – </a:t>
            </a:r>
            <a:r>
              <a:rPr lang="sr-Cyrl-RS" sz="1400" dirty="0" smtClean="0"/>
              <a:t>Ефективни рефрактерни период</a:t>
            </a:r>
          </a:p>
          <a:p>
            <a:r>
              <a:rPr lang="en-US" sz="1400" dirty="0" smtClean="0"/>
              <a:t>TRP – </a:t>
            </a:r>
            <a:r>
              <a:rPr lang="sr-Cyrl-RS" sz="1400" dirty="0" smtClean="0"/>
              <a:t>Тотални рефрактерни период; </a:t>
            </a:r>
            <a:r>
              <a:rPr lang="en-US" sz="1400" dirty="0" smtClean="0"/>
              <a:t>RRP – </a:t>
            </a:r>
            <a:r>
              <a:rPr lang="sr-Cyrl-RS" sz="1400" dirty="0" smtClean="0"/>
              <a:t>релативни рефрактерни период; </a:t>
            </a:r>
            <a:r>
              <a:rPr lang="en-US" sz="1400" dirty="0" smtClean="0"/>
              <a:t>SNF – </a:t>
            </a:r>
            <a:r>
              <a:rPr lang="sr-Cyrl-RS" sz="1400" dirty="0" smtClean="0"/>
              <a:t>супернормална фаза</a:t>
            </a:r>
            <a:endParaRPr lang="en-US" sz="1400" dirty="0"/>
          </a:p>
        </p:txBody>
      </p:sp>
      <p:pic>
        <p:nvPicPr>
          <p:cNvPr id="11" name="Picture 10" descr="рефрактерниос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714488"/>
            <a:ext cx="6286544" cy="386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143000"/>
          </a:xfrm>
        </p:spPr>
        <p:txBody>
          <a:bodyPr>
            <a:noAutofit/>
          </a:bodyPr>
          <a:lstStyle/>
          <a:p>
            <a:r>
              <a:rPr lang="sr-Cyrl-RS" sz="3200" dirty="0" smtClean="0"/>
              <a:t>Декрементно спровођење. Унидирекциони блок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0739-5D84-475D-BDE1-3AE32CA5141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0" name="TextBox 9"/>
          <p:cNvSpPr txBox="1"/>
          <p:nvPr/>
        </p:nvSpPr>
        <p:spPr>
          <a:xfrm>
            <a:off x="1" y="564357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Шематски приказ блока у једном правцу. Драж из преткомора нормално се не спроводи кроз бета пут. Међутим када бета пут изађе из рефрактерности драж може да се спроведе ретроградно.</a:t>
            </a:r>
            <a:endParaRPr lang="en-US" sz="1400" dirty="0"/>
          </a:p>
        </p:txBody>
      </p:sp>
      <p:pic>
        <p:nvPicPr>
          <p:cNvPr id="9" name="Picture 8" descr="блоку једном правц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571612"/>
            <a:ext cx="3786214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/>
          <a:lstStyle/>
          <a:p>
            <a:r>
              <a:rPr lang="sr-Cyrl-RS" dirty="0" smtClean="0"/>
              <a:t>Електрокардиографски одводи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0739-5D84-475D-BDE1-3AE32CA5141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8" name="Picture 7" descr="0-02-05-24d68c594e792fad750a0d7a65bee940abe54f5aa7bb5f9cb2c4f50373f1e18c_81c817e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714488"/>
            <a:ext cx="4214842" cy="40334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034" y="5786454"/>
            <a:ext cx="839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Фронатална раван – Стандардни (биполарни) и униполарни екстремитетни одводи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/>
          <a:lstStyle/>
          <a:p>
            <a:r>
              <a:rPr lang="sr-Cyrl-RS" dirty="0" smtClean="0"/>
              <a:t>Електрокардиографски одводи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0739-5D84-475D-BDE1-3AE32CA5141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2" name="TextBox 11"/>
          <p:cNvSpPr txBox="1"/>
          <p:nvPr/>
        </p:nvSpPr>
        <p:spPr>
          <a:xfrm>
            <a:off x="500034" y="5572140"/>
            <a:ext cx="839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Фронатална раван – Стандардни (биполарни) и униполарни екстремитетни одводи</a:t>
            </a:r>
            <a:endParaRPr lang="en-US" dirty="0"/>
          </a:p>
        </p:txBody>
      </p:sp>
      <p:pic>
        <p:nvPicPr>
          <p:cNvPr id="9" name="Picture 8" descr="одвод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928802"/>
            <a:ext cx="5857884" cy="3071834"/>
          </a:xfrm>
          <a:prstGeom prst="rect">
            <a:avLst/>
          </a:prstGeom>
        </p:spPr>
      </p:pic>
      <p:pic>
        <p:nvPicPr>
          <p:cNvPr id="10" name="Picture 9" descr="цовек у бој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802"/>
            <a:ext cx="3224156" cy="30718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00496" y="3143248"/>
            <a:ext cx="8210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050" dirty="0" smtClean="0"/>
              <a:t>Десна рука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 rot="20182757">
            <a:off x="6877445" y="2568592"/>
            <a:ext cx="7505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050" dirty="0" smtClean="0"/>
              <a:t>Лева рука</a:t>
            </a:r>
            <a:endParaRPr lang="en-US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8398283" y="4786322"/>
            <a:ext cx="7457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050" dirty="0" smtClean="0"/>
              <a:t>Лева нога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/>
          <a:lstStyle/>
          <a:p>
            <a:r>
              <a:rPr lang="sr-Cyrl-RS" dirty="0" smtClean="0"/>
              <a:t>Електрокардиографски одводи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0739-5D84-475D-BDE1-3AE32CA5141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8" name="Picture 7" descr="0-02-05-ba027e21aba962f493aaa12246eef7cd10d9cdf20bb4277ea724e77f0fa49ee4_d73f6e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857364"/>
            <a:ext cx="4071934" cy="37862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5984" y="5857892"/>
            <a:ext cx="467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Хоризонтална раван – прекордијални одводи</a:t>
            </a:r>
            <a:endParaRPr lang="en-US" dirty="0"/>
          </a:p>
        </p:txBody>
      </p:sp>
      <p:pic>
        <p:nvPicPr>
          <p:cNvPr id="11" name="Picture 10" descr="0-02-05-351a720395302916f3e2e0d192c8b8002f96dff4dd56f2c93cff350383bfd3b3_ed59f8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857364"/>
            <a:ext cx="3500462" cy="3778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r>
              <a:rPr lang="sr-Cyrl-RS" dirty="0" smtClean="0"/>
              <a:t>Нормалан ЕКГ налаз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0739-5D84-475D-BDE1-3AE32CA5141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8" name="Picture 7" descr="нормалан ек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928802"/>
            <a:ext cx="8218307" cy="3571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48" y="5715016"/>
            <a:ext cx="7972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Шематски приказ појединих таласа, зубаца и интервала у електрокардиограму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r>
              <a:rPr lang="sr-Cyrl-RS" dirty="0" smtClean="0"/>
              <a:t>Артефакти у ЕКГ запису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0739-5D84-475D-BDE1-3AE32CA5141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9" name="TextBox 8"/>
          <p:cNvSpPr txBox="1"/>
          <p:nvPr/>
        </p:nvSpPr>
        <p:spPr>
          <a:xfrm>
            <a:off x="0" y="5715016"/>
            <a:ext cx="958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Слаб контакт између коже и електроде даје технички лош снимак -дебелу основну линију(</a:t>
            </a:r>
            <a:r>
              <a:rPr lang="sr-Cyrl-RS" sz="1400" dirty="0" smtClean="0"/>
              <a:t>А</a:t>
            </a:r>
            <a:r>
              <a:rPr lang="sr-Cyrl-RS" dirty="0" smtClean="0"/>
              <a:t>); </a:t>
            </a:r>
          </a:p>
          <a:p>
            <a:r>
              <a:rPr lang="sr-Cyrl-RS" dirty="0" smtClean="0"/>
              <a:t>снимак се поправља утрљавањем електродне пасте на кожу(Б)</a:t>
            </a:r>
            <a:endParaRPr lang="en-US" dirty="0"/>
          </a:p>
        </p:txBody>
      </p:sp>
      <p:pic>
        <p:nvPicPr>
          <p:cNvPr id="10" name="Picture 9" descr="0-02-0a-60b4f04c34dc7baa3c35282e7c53e3a5e2cfe309f4e9ecc2374434048029ac68_e470f2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928802"/>
            <a:ext cx="7286676" cy="36818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472" y="264318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428625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3643338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00800" cy="1681162"/>
          </a:xfrm>
        </p:spPr>
        <p:txBody>
          <a:bodyPr>
            <a:normAutofit/>
          </a:bodyPr>
          <a:lstStyle/>
          <a:p>
            <a:endParaRPr lang="en-US" sz="2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C34F-8A25-4E16-A409-A758F795C982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pic>
        <p:nvPicPr>
          <p:cNvPr id="8" name="Picture 7" descr="0-02-0a-b1c1161569f8793e87ea72503880940a8a730c9d1f687444cceee30f93595e2b_9582a2d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928670"/>
            <a:ext cx="7786742" cy="52119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786" y="300037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Desna </a:t>
            </a:r>
            <a:r>
              <a:rPr lang="en-US" sz="1600" dirty="0" err="1" smtClean="0"/>
              <a:t>pretkomora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428860" y="2428868"/>
            <a:ext cx="176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Leva</a:t>
            </a:r>
            <a:r>
              <a:rPr lang="en-US" dirty="0" smtClean="0"/>
              <a:t> </a:t>
            </a:r>
            <a:r>
              <a:rPr lang="en-US" dirty="0" err="1" smtClean="0"/>
              <a:t>pretkomora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4286256"/>
            <a:ext cx="159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Desna </a:t>
            </a:r>
            <a:r>
              <a:rPr lang="en-US" dirty="0" err="1" smtClean="0"/>
              <a:t>komora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14678" y="421481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Leva</a:t>
            </a:r>
            <a:r>
              <a:rPr lang="en-US" dirty="0" smtClean="0"/>
              <a:t> </a:t>
            </a:r>
            <a:r>
              <a:rPr lang="en-US" dirty="0" err="1" smtClean="0"/>
              <a:t>komora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r>
              <a:rPr lang="sr-Cyrl-RS" dirty="0" smtClean="0"/>
              <a:t>Артефакти у ЕКГ запису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0739-5D84-475D-BDE1-3AE32CA5141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9" name="TextBox 8"/>
          <p:cNvSpPr txBox="1"/>
          <p:nvPr/>
        </p:nvSpPr>
        <p:spPr>
          <a:xfrm>
            <a:off x="0" y="5715016"/>
            <a:ext cx="860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Стр</a:t>
            </a:r>
            <a:r>
              <a:rPr lang="sr-Cyrl-RS" dirty="0" smtClean="0"/>
              <a:t>у</a:t>
            </a:r>
            <a:r>
              <a:rPr lang="sr-Cyrl-RS" dirty="0" smtClean="0"/>
              <a:t>јне </a:t>
            </a:r>
            <a:r>
              <a:rPr lang="sr-Cyrl-RS" dirty="0" smtClean="0"/>
              <a:t>сметње дају веома дебелу основну линију на електрокардиограму(А) која се </a:t>
            </a:r>
          </a:p>
          <a:p>
            <a:r>
              <a:rPr lang="sr-Cyrl-RS" dirty="0" smtClean="0"/>
              <a:t>нормализује када се апарат повеже са неким спроводником(Б).</a:t>
            </a:r>
            <a:endParaRPr lang="en-US" dirty="0"/>
          </a:p>
        </p:txBody>
      </p:sp>
      <p:pic>
        <p:nvPicPr>
          <p:cNvPr id="13" name="Picture 12" descr="ARTEFAK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857364"/>
            <a:ext cx="6153174" cy="36242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8662" y="24288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А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28662" y="41433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r>
              <a:rPr lang="sr-Cyrl-RS" dirty="0" smtClean="0"/>
              <a:t>Артефакти у ЕКГ запису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0739-5D84-475D-BDE1-3AE32CA5141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9" name="TextBox 8"/>
          <p:cNvSpPr txBox="1"/>
          <p:nvPr/>
        </p:nvSpPr>
        <p:spPr>
          <a:xfrm>
            <a:off x="0" y="5000636"/>
            <a:ext cx="9358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Приказ утицаја трзаја мишића екстремитета (због хладноће) на изглед електрокардиограма – </a:t>
            </a:r>
          </a:p>
          <a:p>
            <a:r>
              <a:rPr lang="sr-Cyrl-RS" dirty="0" smtClean="0"/>
              <a:t>Постоји велики број ситних таласића, те се стиче утисак постојања фибрилације преткомора, </a:t>
            </a:r>
          </a:p>
          <a:p>
            <a:r>
              <a:rPr lang="sr-Cyrl-RS" dirty="0" smtClean="0"/>
              <a:t>али је  ритам комора правилан и добром анализом уочава се постојање </a:t>
            </a:r>
            <a:r>
              <a:rPr lang="en-US" dirty="0" smtClean="0"/>
              <a:t>P</a:t>
            </a:r>
            <a:r>
              <a:rPr lang="sr-Cyrl-RS" dirty="0" smtClean="0"/>
              <a:t> таласа испред </a:t>
            </a:r>
            <a:r>
              <a:rPr lang="en-US" dirty="0" smtClean="0"/>
              <a:t>QRS </a:t>
            </a:r>
          </a:p>
          <a:p>
            <a:r>
              <a:rPr lang="sr-Cyrl-RS" dirty="0" smtClean="0"/>
              <a:t>К</a:t>
            </a:r>
            <a:r>
              <a:rPr lang="sr-Cyrl-RS" dirty="0" smtClean="0"/>
              <a:t>омплекса, те се ради о нормалном синусном ритму. </a:t>
            </a:r>
            <a:endParaRPr lang="en-US" dirty="0"/>
          </a:p>
        </p:txBody>
      </p:sp>
      <p:pic>
        <p:nvPicPr>
          <p:cNvPr id="11" name="Picture 10" descr="0-02-05-00b75fea4c9d32b88081a8f08017075d36ffcc843d81a12133b8efb6062d0d2a_9ffd47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000240"/>
            <a:ext cx="7643865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643998" cy="1143000"/>
          </a:xfrm>
        </p:spPr>
        <p:txBody>
          <a:bodyPr>
            <a:noAutofit/>
          </a:bodyPr>
          <a:lstStyle/>
          <a:p>
            <a:r>
              <a:rPr lang="sr-Cyrl-RS" sz="2000" dirty="0" smtClean="0"/>
              <a:t>На следећим предавањима биће приказани основи физике у функционисању апарата који се користе у кардиолошкој електродијагностици и електротерапији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0739-5D84-475D-BDE1-3AE32CA5141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11" name="Picture 10" descr="Ergometri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802"/>
            <a:ext cx="4000496" cy="2355131"/>
          </a:xfrm>
          <a:prstGeom prst="rect">
            <a:avLst/>
          </a:prstGeom>
        </p:spPr>
      </p:pic>
      <p:pic>
        <p:nvPicPr>
          <p:cNvPr id="12" name="Picture 11" descr="pejsmejk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71678"/>
            <a:ext cx="3714776" cy="1945835"/>
          </a:xfrm>
          <a:prstGeom prst="rect">
            <a:avLst/>
          </a:prstGeom>
        </p:spPr>
      </p:pic>
      <p:pic>
        <p:nvPicPr>
          <p:cNvPr id="16" name="Picture 15" descr="defibrilat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3931738"/>
            <a:ext cx="2571768" cy="2426196"/>
          </a:xfrm>
          <a:prstGeom prst="rect">
            <a:avLst/>
          </a:prstGeom>
        </p:spPr>
      </p:pic>
      <p:pic>
        <p:nvPicPr>
          <p:cNvPr id="17" name="Picture 16" descr="holter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4429132"/>
            <a:ext cx="2209796" cy="171449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5206" y="5000636"/>
            <a:ext cx="1571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Autofit/>
          </a:bodyPr>
          <a:lstStyle/>
          <a:p>
            <a:r>
              <a:rPr lang="sr-Cyrl-RS" sz="2800" b="1" dirty="0" smtClean="0"/>
              <a:t>Анатомска структура нормалног специјализованог система за стварање и спровођење импулса</a:t>
            </a:r>
            <a:endParaRPr lang="en-US" sz="2800" b="1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0739-5D84-475D-BDE1-3AE32CA5141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internodalni putev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500306"/>
            <a:ext cx="3224221" cy="35331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72198" y="2500306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Интератријални сноп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72198" y="300037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АВ нодус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72198" y="3571876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Хисов сноп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28794" y="307181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СА чвор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00166" y="3571876"/>
            <a:ext cx="136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Предњи пут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00166" y="4000504"/>
            <a:ext cx="134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Средњи пут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14480" y="4643446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Задњи пут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00298" y="6072206"/>
            <a:ext cx="418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Шематски приказ интернодалних путева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prstClr val="black"/>
                </a:solidFill>
              </a:rPr>
              <a:t>Анатомска структура нормалног специјализованог система за стварање и спровођење импулса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0739-5D84-475D-BDE1-3AE32CA5141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8" name="Picture 7" descr="AV cvor i hissov sn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428868"/>
            <a:ext cx="3385252" cy="33434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4480" y="271462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СА чвор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14480" y="314324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АВ чвор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28728" y="3571876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Хисов сноп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57290" y="4000504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Десна грана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00760" y="307181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Лева грана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00760" y="3500438"/>
            <a:ext cx="193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Предња гранчица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00760" y="4071942"/>
            <a:ext cx="18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Септална влакна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00760" y="4500570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Задња гранчица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57422" y="5857892"/>
            <a:ext cx="448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Шематски приказ АВ чвора и Хисовог снопа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sr-Latn-RS" b="1" dirty="0" smtClean="0"/>
              <a:t>E</a:t>
            </a:r>
            <a:r>
              <a:rPr lang="sr-Cyrl-RS" b="1" dirty="0" smtClean="0"/>
              <a:t>лектрични импулс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0739-5D84-475D-BDE1-3AE32CA5141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8" name="Picture 7" descr="kontrakci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000240"/>
            <a:ext cx="4500575" cy="36734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3500438"/>
            <a:ext cx="1562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РЕЛАКСАЦИЈА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3429000"/>
            <a:ext cx="157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КОНТРАКЦИЈА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20986141">
            <a:off x="4824757" y="2216208"/>
            <a:ext cx="203017" cy="2059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4697776">
            <a:off x="3414903" y="3120580"/>
            <a:ext cx="2434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Простирање електричног импулса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000232" y="5715016"/>
            <a:ext cx="472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Електромеханичка асоцијација кариомиоцита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/>
          <a:lstStyle/>
          <a:p>
            <a:r>
              <a:rPr lang="sr-Latn-RS" b="1" dirty="0" smtClean="0"/>
              <a:t>E</a:t>
            </a:r>
            <a:r>
              <a:rPr lang="sr-Cyrl-RS" b="1" dirty="0" smtClean="0"/>
              <a:t>лектрични импулс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0739-5D84-475D-BDE1-3AE32CA5141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8" name="Picture 7" descr="ekg zapis kontrakcij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000239"/>
            <a:ext cx="5357849" cy="36974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1670" y="471488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ЕКГ запис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321468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Кожна електрода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28794" y="5715016"/>
            <a:ext cx="527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Кретање електричног импулса ка кожној електроди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/>
          <a:lstStyle/>
          <a:p>
            <a:r>
              <a:rPr lang="sr-Cyrl-RS" b="1" dirty="0" smtClean="0"/>
              <a:t>Деполаризација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0739-5D84-475D-BDE1-3AE32CA5141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9144001" cy="931397"/>
          </a:xfrm>
        </p:spPr>
      </p:pic>
      <p:pic>
        <p:nvPicPr>
          <p:cNvPr id="8" name="Picture 7" descr="контрација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000240"/>
            <a:ext cx="4963842" cy="37745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8766023">
            <a:off x="1510927" y="2582824"/>
            <a:ext cx="3335348" cy="9112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640544"/>
              </a:avLst>
            </a:prstTxWarp>
            <a:spAutoFit/>
          </a:bodyPr>
          <a:lstStyle/>
          <a:p>
            <a:pPr algn="ctr"/>
            <a:r>
              <a:rPr lang="sr-Cyrl-RS" sz="54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Контракција</a:t>
            </a:r>
            <a:endParaRPr lang="en-US" sz="54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5857892"/>
            <a:ext cx="307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Контракција срчаног мишића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sr-Cyrl-RS" b="1" dirty="0" smtClean="0"/>
              <a:t>Волумна кондукција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0739-5D84-475D-BDE1-3AE32CA5141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8" name="Picture 7" descr="контракција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00174"/>
            <a:ext cx="3714776" cy="4453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1571612"/>
            <a:ext cx="17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А. Мировни потенцијал </a:t>
            </a:r>
          </a:p>
          <a:p>
            <a:r>
              <a:rPr lang="sr-Cyrl-RS" sz="1200" dirty="0" smtClean="0"/>
              <a:t>(дијастола)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428860" y="2500306"/>
            <a:ext cx="1408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Б. Деполаризација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3357562"/>
            <a:ext cx="1422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Ц. Деполаризација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500298" y="4357694"/>
            <a:ext cx="1404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Д. Реполаризација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500298" y="5286388"/>
            <a:ext cx="1380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 smtClean="0"/>
              <a:t>Е. Реполаризација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5715016"/>
            <a:ext cx="399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Срчано ткиво – електрични проводник</a:t>
            </a:r>
            <a:endParaRPr lang="en-US" dirty="0"/>
          </a:p>
        </p:txBody>
      </p:sp>
      <p:pic>
        <p:nvPicPr>
          <p:cNvPr id="15" name="Picture 14" descr="0-02-0a-26e044c7f0fa8d347352cbeb5757b5257ae7a46b75ee378c132b913fd4dee32a_54fc1d3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714488"/>
            <a:ext cx="3755154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Електрохемијски и концентрациони </a:t>
            </a:r>
            <a:r>
              <a:rPr lang="sr-Cyrl-RS" sz="2800" dirty="0" smtClean="0"/>
              <a:t>градијент. Трансмембрански мировни потенцијал ћелија.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0739-5D84-475D-BDE1-3AE32CA5141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786454"/>
            <a:ext cx="93090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500" dirty="0" smtClean="0"/>
              <a:t>Примери три различите ћелије са понашањем транспорта калијума, натријума и непропустљивих протеинских </a:t>
            </a:r>
          </a:p>
          <a:p>
            <a:r>
              <a:rPr lang="sr-Cyrl-RS" sz="1500" dirty="0" smtClean="0"/>
              <a:t>анјона (</a:t>
            </a:r>
            <a:r>
              <a:rPr lang="en-US" sz="1500" dirty="0" smtClean="0"/>
              <a:t>P-)</a:t>
            </a:r>
            <a:r>
              <a:rPr lang="sr-Cyrl-RS" sz="1500" dirty="0" smtClean="0"/>
              <a:t> кроз ћелијску мембрану</a:t>
            </a:r>
            <a:endParaRPr lang="en-US" sz="1500" dirty="0"/>
          </a:p>
        </p:txBody>
      </p:sp>
      <p:pic>
        <p:nvPicPr>
          <p:cNvPr id="18" name="Content Placeholder 17" descr="кромпири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2071678"/>
            <a:ext cx="5143536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563</Words>
  <Application>Microsoft Office PowerPoint</Application>
  <PresentationFormat>On-screen Show (4:3)</PresentationFormat>
  <Paragraphs>141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Физичке основе електротерапије и електродијагностике  Модул Д: Дипломирани физичар – медицинска физика   ОСНОВИ ФИЗИКЕ И ЕЛЕКТРОФИЗИОЛОГИЈЕ СПРОВОДНОГ СИСТЕМА СРЦА.  ЕЛЕКТРОКАРДИОГРАФИЈА. II недеља предавања и вежби </vt:lpstr>
      <vt:lpstr>Slide 2</vt:lpstr>
      <vt:lpstr>Анатомска структура нормалног специјализованог система за стварање и спровођење импулса</vt:lpstr>
      <vt:lpstr>Анатомска структура нормалног специјализованог система за стварање и спровођење импулса</vt:lpstr>
      <vt:lpstr>Eлектрични импулс</vt:lpstr>
      <vt:lpstr>Eлектрични импулс</vt:lpstr>
      <vt:lpstr>Деполаризација</vt:lpstr>
      <vt:lpstr>Волумна кондукција</vt:lpstr>
      <vt:lpstr>Електрохемијски и концентрациони градијент. Трансмембрански мировни потенцијал ћелија.</vt:lpstr>
      <vt:lpstr>Јонска основа срчаног аутоматизма</vt:lpstr>
      <vt:lpstr>Акциони потенцијал</vt:lpstr>
      <vt:lpstr>Спроводљивост електричног импулса Акциона струја</vt:lpstr>
      <vt:lpstr>Рефрактерност</vt:lpstr>
      <vt:lpstr>Декрементно спровођење. Унидирекциони блок</vt:lpstr>
      <vt:lpstr>Електрокардиографски одводи</vt:lpstr>
      <vt:lpstr>Електрокардиографски одводи</vt:lpstr>
      <vt:lpstr>Електрокардиографски одводи</vt:lpstr>
      <vt:lpstr>Нормалан ЕКГ налаз</vt:lpstr>
      <vt:lpstr>Артефакти у ЕКГ запису</vt:lpstr>
      <vt:lpstr>Артефакти у ЕКГ запису</vt:lpstr>
      <vt:lpstr>Артефакти у ЕКГ запису</vt:lpstr>
      <vt:lpstr>На следећим предавањима биће приказани основи физике у функционисању апарата који се користе у кардиолошкој електродијагностици и електротерапији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Физичке основе електротерапије и електродијагностике  Модул Д: Дипломирани физичар – медицинска физика   ОСНОВИ ФИЗИКЕ И ЕЛЕКТРОФИЗИОЛОГИЈЕ СПРОВОДНОГ СИСТЕМА СРЦА.  ЕЛЕКТРОКАРДИОГРАФИЈА. II недеља предавања и вежби </dc:title>
  <dc:creator>Jovan</dc:creator>
  <cp:lastModifiedBy>Jovan</cp:lastModifiedBy>
  <cp:revision>25</cp:revision>
  <dcterms:created xsi:type="dcterms:W3CDTF">2021-03-02T09:04:45Z</dcterms:created>
  <dcterms:modified xsi:type="dcterms:W3CDTF">2021-03-02T16:14:18Z</dcterms:modified>
</cp:coreProperties>
</file>